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501" r:id="rId2"/>
    <p:sldId id="515" r:id="rId3"/>
    <p:sldId id="516" r:id="rId4"/>
    <p:sldId id="517" r:id="rId5"/>
    <p:sldId id="519" r:id="rId6"/>
    <p:sldId id="518" r:id="rId7"/>
    <p:sldId id="274" r:id="rId8"/>
  </p:sldIdLst>
  <p:sldSz cx="10693400" cy="7561263"/>
  <p:notesSz cx="6864350" cy="9996488"/>
  <p:defaultTextStyle>
    <a:defPPr>
      <a:defRPr lang="ko-KR"/>
    </a:defPPr>
    <a:lvl1pPr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520700" indent="-63500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1042988" indent="-128588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563688" indent="-192088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2085975" indent="-257175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kwon koo" initials="hk" lastIdx="2" clrIdx="0">
    <p:extLst>
      <p:ext uri="{19B8F6BF-5375-455C-9EA6-DF929625EA0E}">
        <p15:presenceInfo xmlns:p15="http://schemas.microsoft.com/office/powerpoint/2012/main" userId="4ee06e6b6f400a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FF00"/>
    <a:srgbClr val="FF6600"/>
    <a:srgbClr val="B47800"/>
    <a:srgbClr val="CCFF66"/>
    <a:srgbClr val="99CC00"/>
    <a:srgbClr val="FF999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0255" autoAdjust="0"/>
  </p:normalViewPr>
  <p:slideViewPr>
    <p:cSldViewPr>
      <p:cViewPr varScale="1">
        <p:scale>
          <a:sx n="110" d="100"/>
          <a:sy n="110" d="100"/>
        </p:scale>
        <p:origin x="1416" y="72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2670"/>
    </p:cViewPr>
  </p:sorterViewPr>
  <p:notesViewPr>
    <p:cSldViewPr showGuides="1">
      <p:cViewPr varScale="1">
        <p:scale>
          <a:sx n="81" d="100"/>
          <a:sy n="81" d="100"/>
        </p:scale>
        <p:origin x="1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300" cy="498785"/>
          </a:xfrm>
          <a:prstGeom prst="rect">
            <a:avLst/>
          </a:prstGeom>
        </p:spPr>
        <p:txBody>
          <a:bodyPr vert="horz" lIns="87166" tIns="43581" rIns="87166" bIns="43581" rtlCol="0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7448" y="0"/>
            <a:ext cx="2975300" cy="498785"/>
          </a:xfrm>
          <a:prstGeom prst="rect">
            <a:avLst/>
          </a:prstGeom>
        </p:spPr>
        <p:txBody>
          <a:bodyPr vert="horz" lIns="87166" tIns="43581" rIns="87166" bIns="43581" rtlCol="0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8A0989B-35A5-455A-8F08-87A342FA0DD4}" type="datetimeFigureOut">
              <a:rPr lang="ko-KR" altLang="en-US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94506"/>
            <a:ext cx="2975300" cy="500383"/>
          </a:xfrm>
          <a:prstGeom prst="rect">
            <a:avLst/>
          </a:prstGeom>
        </p:spPr>
        <p:txBody>
          <a:bodyPr vert="horz" lIns="87166" tIns="43581" rIns="87166" bIns="43581" rtlCol="0" anchor="b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7448" y="9494506"/>
            <a:ext cx="2975300" cy="500383"/>
          </a:xfrm>
          <a:prstGeom prst="rect">
            <a:avLst/>
          </a:prstGeom>
        </p:spPr>
        <p:txBody>
          <a:bodyPr vert="horz" lIns="87166" tIns="43581" rIns="87166" bIns="43581" rtlCol="0" anchor="b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8916586-7DA1-4004-B23B-0299A2F210F4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2059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300" cy="498785"/>
          </a:xfrm>
          <a:prstGeom prst="rect">
            <a:avLst/>
          </a:prstGeom>
        </p:spPr>
        <p:txBody>
          <a:bodyPr vert="horz" lIns="94418" tIns="47207" rIns="94418" bIns="47207" rtlCol="0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7448" y="0"/>
            <a:ext cx="2975300" cy="498785"/>
          </a:xfrm>
          <a:prstGeom prst="rect">
            <a:avLst/>
          </a:prstGeom>
        </p:spPr>
        <p:txBody>
          <a:bodyPr vert="horz" lIns="94418" tIns="47207" rIns="94418" bIns="47207" rtlCol="0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8214E26-BB5F-4975-AC65-CF7D1EFB7D91}" type="datetimeFigureOut">
              <a:rPr lang="ko-KR" altLang="en-US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84225" y="750888"/>
            <a:ext cx="5295900" cy="37449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418" tIns="47207" rIns="94418" bIns="47207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115" y="4748052"/>
            <a:ext cx="5492121" cy="4498659"/>
          </a:xfrm>
          <a:prstGeom prst="rect">
            <a:avLst/>
          </a:prstGeom>
        </p:spPr>
        <p:txBody>
          <a:bodyPr vert="horz" lIns="94418" tIns="47207" rIns="94418" bIns="47207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4506"/>
            <a:ext cx="2975300" cy="500383"/>
          </a:xfrm>
          <a:prstGeom prst="rect">
            <a:avLst/>
          </a:prstGeom>
        </p:spPr>
        <p:txBody>
          <a:bodyPr vert="horz" lIns="94418" tIns="47207" rIns="94418" bIns="47207" rtlCol="0" anchor="b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7448" y="9494506"/>
            <a:ext cx="2975300" cy="500383"/>
          </a:xfrm>
          <a:prstGeom prst="rect">
            <a:avLst/>
          </a:prstGeom>
        </p:spPr>
        <p:txBody>
          <a:bodyPr vert="horz" lIns="94418" tIns="47207" rIns="94418" bIns="47207" rtlCol="0" anchor="b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22EEDEB-7004-45BA-B7C4-DB8C0F53F55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07722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20700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42988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63688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85975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C17ED4-86EE-49D3-98BB-14D13F413FDF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04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725841F2-24BF-4135-B035-28D081564ED4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8340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E38634B7-9329-44E0-952E-7F62FA6452DE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1164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9AF4D702-8E9B-4E11-97A9-20F4CEFA47C0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75939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DE2313A3-B3FA-4EEF-868F-B4686EE9EFA1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89430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CCE70EF0-4607-4877-9C5C-CAD069335781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417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2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 smtClean="0"/>
          </a:p>
        </p:txBody>
      </p:sp>
      <p:sp>
        <p:nvSpPr>
          <p:cNvPr id="6349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338ECECA-E343-45EA-8826-5D3FC1343878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44246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02005" y="2348893"/>
            <a:ext cx="9089390" cy="162077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4010" y="4284716"/>
            <a:ext cx="7485380" cy="193232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5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1D2379-937A-4EFB-9FD0-B563B4658D10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0CB5C5-9297-408C-A6CE-40691F1E4C97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6CBBA-C2AA-4701-A395-20E1494FD3F6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52715" y="302802"/>
            <a:ext cx="2406015" cy="645157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4670" y="302802"/>
            <a:ext cx="7039822" cy="645157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A9F78D-B062-4695-B706-26138E894391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94280-35DE-4C89-BBBF-FD2B673E5408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1820E8-15AD-4139-B751-927E4E27D9D6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997629-B72A-4EB2-9C79-98E3739E19D3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705" y="4858812"/>
            <a:ext cx="9089390" cy="1501751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4705" y="3204786"/>
            <a:ext cx="9089390" cy="165402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52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30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5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611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6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9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6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222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1748E-AD8B-43D3-B81D-1DE18FC98767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BE050A-C7F4-4CEB-9C7F-01988E86A4E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4670" y="1764295"/>
            <a:ext cx="4722918" cy="499008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35812" y="1764295"/>
            <a:ext cx="4722918" cy="499008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4FF8CA-B66E-4D03-AF23-9425EA2F9EAE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421E4-81F0-44CE-A15E-A35993EB9E6D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92533"/>
            <a:ext cx="4724775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34670" y="2397901"/>
            <a:ext cx="4724775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32099" y="1692533"/>
            <a:ext cx="4726631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32099" y="2397901"/>
            <a:ext cx="4726631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A39E2-2BD7-4EF2-9FE2-73EE7D90FB71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6ABBD-5E18-420F-8E4F-D47C4060170C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08A2AA-7D1D-4222-B102-2C923275A211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131DBB-A9EA-4F2A-B0CC-CA3F5EA5F03E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C5917B-AB3E-4313-AFE7-6CBCC7DF884A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12CECC-EE78-4BC0-AC5D-ACC7068B12A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80822" y="301051"/>
            <a:ext cx="5977908" cy="6453328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34671" y="1582265"/>
            <a:ext cx="3518055" cy="5172114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926D1-8EE6-4BE0-B612-8AC68A8E1DB9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A5CF57-196D-45F5-9D0E-C612A5B6AF5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 rtlCol="0">
            <a:normAutofit/>
          </a:bodyPr>
          <a:lstStyle>
            <a:lvl1pPr marL="0" indent="0">
              <a:buNone/>
              <a:defRPr sz="3700"/>
            </a:lvl1pPr>
            <a:lvl2pPr marL="521528" indent="0">
              <a:buNone/>
              <a:defRPr sz="3200"/>
            </a:lvl2pPr>
            <a:lvl3pPr marL="1043056" indent="0">
              <a:buNone/>
              <a:defRPr sz="2700"/>
            </a:lvl3pPr>
            <a:lvl4pPr marL="1564584" indent="0">
              <a:buNone/>
              <a:defRPr sz="2300"/>
            </a:lvl4pPr>
            <a:lvl5pPr marL="2086112" indent="0">
              <a:buNone/>
              <a:defRPr sz="2300"/>
            </a:lvl5pPr>
            <a:lvl6pPr marL="2607640" indent="0">
              <a:buNone/>
              <a:defRPr sz="2300"/>
            </a:lvl6pPr>
            <a:lvl7pPr marL="3129168" indent="0">
              <a:buNone/>
              <a:defRPr sz="2300"/>
            </a:lvl7pPr>
            <a:lvl8pPr marL="3650696" indent="0">
              <a:buNone/>
              <a:defRPr sz="2300"/>
            </a:lvl8pPr>
            <a:lvl9pPr marL="4172224" indent="0">
              <a:buNone/>
              <a:defRPr sz="2300"/>
            </a:lvl9pPr>
          </a:lstStyle>
          <a:p>
            <a:pPr lvl="0"/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F5C3B1-3902-4E2C-B013-5E39C741FAB8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5726DC-BEDC-442D-AE73-80EC04009E9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534988" y="1763713"/>
            <a:ext cx="9623425" cy="499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988" y="7008813"/>
            <a:ext cx="2495550" cy="4016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l" defTabSz="1043056" fontAlgn="auto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81820E8-15AD-4139-B751-927E4E27D9D6}" type="datetime1">
              <a:rPr lang="ko-KR" altLang="en-US" smtClean="0"/>
              <a:pPr>
                <a:defRPr/>
              </a:pPr>
              <a:t>2017-06-22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075488" y="6978650"/>
            <a:ext cx="3387725" cy="401638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ctr" defTabSz="1043056" fontAlgn="auto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051300" y="6978650"/>
            <a:ext cx="2495550" cy="401638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ctr" defTabSz="1043056" fontAlgn="auto">
              <a:spcBef>
                <a:spcPts val="0"/>
              </a:spcBef>
              <a:spcAft>
                <a:spcPts val="0"/>
              </a:spcAft>
              <a:defRPr kumimoji="0"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1997629-B72A-4EB2-9C79-98E3739E19D3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  <p:pic>
        <p:nvPicPr>
          <p:cNvPr id="1030" name="그림 6"/>
          <p:cNvPicPr>
            <a:picLocks noChangeAspect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8864600" y="7092950"/>
            <a:ext cx="1595438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 userDrawn="1"/>
        </p:nvSpPr>
        <p:spPr>
          <a:xfrm>
            <a:off x="0" y="0"/>
            <a:ext cx="10693400" cy="90011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2000" dirty="0"/>
          </a:p>
        </p:txBody>
      </p:sp>
      <p:sp>
        <p:nvSpPr>
          <p:cNvPr id="1032" name="제목 개체 틀 1"/>
          <p:cNvSpPr>
            <a:spLocks noGrp="1"/>
          </p:cNvSpPr>
          <p:nvPr>
            <p:ph type="title"/>
          </p:nvPr>
        </p:nvSpPr>
        <p:spPr bwMode="auto">
          <a:xfrm>
            <a:off x="377825" y="180975"/>
            <a:ext cx="10009188" cy="57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042988" rtl="0" eaLnBrk="0" fontAlgn="base" latinLnBrk="1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90525" indent="-390525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6138" indent="-325438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338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4038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325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19450" y="3270250"/>
            <a:ext cx="7473950" cy="7921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defRPr/>
            </a:pPr>
            <a:r>
              <a:rPr lang="en-US" altLang="ko-KR" sz="2400" b="1" dirty="0" smtClean="0">
                <a:solidFill>
                  <a:schemeClr val="bg1"/>
                </a:solidFill>
              </a:rPr>
              <a:t>COTTA 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产品</a:t>
            </a:r>
            <a:r>
              <a:rPr lang="zh-CN" altLang="en-US" sz="2400" b="1" dirty="0">
                <a:solidFill>
                  <a:schemeClr val="bg1"/>
                </a:solidFill>
              </a:rPr>
              <a:t>计划书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2-1.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迷人局部贴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656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010285"/>
              </p:ext>
            </p:extLst>
          </p:nvPr>
        </p:nvGraphicFramePr>
        <p:xfrm>
          <a:off x="4265613" y="1471613"/>
          <a:ext cx="6224587" cy="22999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2881"/>
                <a:gridCol w="5091706"/>
              </a:tblGrid>
              <a:tr h="82320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dirty="0" smtClean="0"/>
                        <a:t>·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公司的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SEPILIFT®DPHP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5945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腺苷、二棕榈酰羟脯氨酸、月桂酰脯氨酸</a:t>
                      </a:r>
                      <a:endParaRPr lang="ko-KR" altLang="en-US" sz="11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45733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不仅具有紧肤、保湿效果，还可抑制皱纹生成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有助于打造纤细、柔滑的下巴线条。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27439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240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32" marB="45732" anchor="ctr"/>
                </a:tc>
              </a:tr>
            </a:tbl>
          </a:graphicData>
        </a:graphic>
      </p:graphicFrame>
      <p:grpSp>
        <p:nvGrpSpPr>
          <p:cNvPr id="6" name="그룹 7"/>
          <p:cNvGrpSpPr>
            <a:grpSpLocks/>
          </p:cNvGrpSpPr>
          <p:nvPr/>
        </p:nvGrpSpPr>
        <p:grpSpPr bwMode="auto">
          <a:xfrm>
            <a:off x="4060824" y="4621653"/>
            <a:ext cx="1357313" cy="1644650"/>
            <a:chOff x="6742728" y="1895030"/>
            <a:chExt cx="1471042" cy="2082976"/>
          </a:xfrm>
        </p:grpSpPr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742728" y="1895030"/>
              <a:ext cx="1471042" cy="18569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29"/>
            <p:cNvSpPr txBox="1">
              <a:spLocks noChangeArrowheads="1"/>
            </p:cNvSpPr>
            <p:nvPr/>
          </p:nvSpPr>
          <p:spPr bwMode="auto">
            <a:xfrm>
              <a:off x="7183938" y="3762562"/>
              <a:ext cx="588623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ko-KR" altLang="en-US" sz="800" b="1"/>
                <a:t>아데노신</a:t>
              </a: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5561013" y="4043118"/>
            <a:ext cx="4143375" cy="1296987"/>
            <a:chOff x="575096" y="4950360"/>
            <a:chExt cx="3324272" cy="1293656"/>
          </a:xfrm>
        </p:grpSpPr>
        <p:grpSp>
          <p:nvGrpSpPr>
            <p:cNvPr id="10" name="그룹 24"/>
            <p:cNvGrpSpPr>
              <a:grpSpLocks/>
            </p:cNvGrpSpPr>
            <p:nvPr/>
          </p:nvGrpSpPr>
          <p:grpSpPr bwMode="auto">
            <a:xfrm>
              <a:off x="575096" y="4950360"/>
              <a:ext cx="986430" cy="292680"/>
              <a:chOff x="729223" y="3897678"/>
              <a:chExt cx="986430" cy="292680"/>
            </a:xfrm>
          </p:grpSpPr>
          <p:sp>
            <p:nvSpPr>
              <p:cNvPr id="12" name="이등변 삼각형 11"/>
              <p:cNvSpPr/>
              <p:nvPr/>
            </p:nvSpPr>
            <p:spPr>
              <a:xfrm rot="5400000">
                <a:off x="729223" y="3974334"/>
                <a:ext cx="216024" cy="216024"/>
              </a:xfrm>
              <a:prstGeom prst="triangle">
                <a:avLst/>
              </a:prstGeom>
              <a:gradFill flip="none" rotWithShape="1">
                <a:gsLst>
                  <a:gs pos="0">
                    <a:schemeClr val="tx2">
                      <a:lumMod val="75000"/>
                      <a:tint val="66000"/>
                      <a:satMod val="160000"/>
                    </a:schemeClr>
                  </a:gs>
                  <a:gs pos="50000">
                    <a:schemeClr val="tx2">
                      <a:lumMod val="75000"/>
                      <a:tint val="44500"/>
                      <a:satMod val="160000"/>
                    </a:schemeClr>
                  </a:gs>
                  <a:gs pos="100000">
                    <a:schemeClr val="tx2">
                      <a:lumMod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400"/>
              </a:p>
            </p:txBody>
          </p:sp>
          <p:sp>
            <p:nvSpPr>
              <p:cNvPr id="13" name="TextBox 26"/>
              <p:cNvSpPr txBox="1">
                <a:spLocks noChangeArrowheads="1"/>
              </p:cNvSpPr>
              <p:nvPr/>
            </p:nvSpPr>
            <p:spPr bwMode="auto">
              <a:xfrm>
                <a:off x="1089263" y="3897678"/>
                <a:ext cx="626390" cy="26147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ko-KR" altLang="en-US" sz="1100" b="1">
                    <a:latin typeface="HY태백B" pitchFamily="18" charset="-127"/>
                    <a:ea typeface="HY태백B" pitchFamily="18" charset="-127"/>
                  </a:rPr>
                  <a:t>아데노신</a:t>
                </a:r>
              </a:p>
            </p:txBody>
          </p:sp>
        </p:grpSp>
        <p:sp>
          <p:nvSpPr>
            <p:cNvPr id="11" name="TextBox 27"/>
            <p:cNvSpPr txBox="1">
              <a:spLocks noChangeArrowheads="1"/>
            </p:cNvSpPr>
            <p:nvPr/>
          </p:nvSpPr>
          <p:spPr bwMode="auto">
            <a:xfrm>
              <a:off x="738125" y="5305047"/>
              <a:ext cx="3161243" cy="938969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marL="285750" indent="-285750"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431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30003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575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9147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식약처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고시 기능성 주름개선 성분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피부에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침투시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안정성과 지속력 우수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진피층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내의 콜라겐 합성을 촉진시켜 주름 완화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아데노신은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세포내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성분이기 때문에 밤낮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구분없이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marL="0" indent="0" eaLnBrk="1" hangingPunct="1">
                <a:defRPr/>
              </a:pPr>
              <a:r>
                <a:rPr lang="en-US" altLang="ko-KR" sz="1100" dirty="0">
                  <a:latin typeface="HY울릉도M" pitchFamily="18" charset="-127"/>
                  <a:ea typeface="HY울릉도M" pitchFamily="18" charset="-127"/>
                </a:rPr>
                <a:t> 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      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사용 가능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</p:txBody>
        </p:sp>
      </p:grpSp>
      <p:sp>
        <p:nvSpPr>
          <p:cNvPr id="14" name="이등변 삼각형 13"/>
          <p:cNvSpPr/>
          <p:nvPr/>
        </p:nvSpPr>
        <p:spPr bwMode="auto">
          <a:xfrm rot="5400000">
            <a:off x="5657087" y="5775733"/>
            <a:ext cx="216191" cy="253852"/>
          </a:xfrm>
          <a:prstGeom prst="triangle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/>
          </a:p>
        </p:txBody>
      </p:sp>
      <p:sp>
        <p:nvSpPr>
          <p:cNvPr id="15" name="TextBox 26"/>
          <p:cNvSpPr txBox="1">
            <a:spLocks noChangeArrowheads="1"/>
          </p:cNvSpPr>
          <p:nvPr/>
        </p:nvSpPr>
        <p:spPr bwMode="auto">
          <a:xfrm>
            <a:off x="6062041" y="5717136"/>
            <a:ext cx="900113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ko-KR" sz="1100" b="1">
                <a:latin typeface="HY태백B" pitchFamily="18" charset="-127"/>
                <a:ea typeface="HY태백B" pitchFamily="18" charset="-127"/>
              </a:rPr>
              <a:t>Adiposlim</a:t>
            </a:r>
            <a:endParaRPr lang="ko-KR" altLang="en-US" sz="1100" b="1">
              <a:latin typeface="HY태백B" pitchFamily="18" charset="-127"/>
              <a:ea typeface="HY태백B" pitchFamily="18" charset="-127"/>
            </a:endParaRPr>
          </a:p>
        </p:txBody>
      </p:sp>
      <p:sp>
        <p:nvSpPr>
          <p:cNvPr id="16" name="TextBox 27"/>
          <p:cNvSpPr txBox="1">
            <a:spLocks noChangeArrowheads="1"/>
          </p:cNvSpPr>
          <p:nvPr/>
        </p:nvSpPr>
        <p:spPr bwMode="auto">
          <a:xfrm>
            <a:off x="5830266" y="6074323"/>
            <a:ext cx="3276600" cy="43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지방세포내의 지방 축적을 방지</a:t>
            </a:r>
            <a:r>
              <a:rPr lang="en-US" altLang="ko-KR" sz="1100" dirty="0">
                <a:latin typeface="HY울릉도M" pitchFamily="18" charset="-127"/>
                <a:ea typeface="HY울릉도M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지방의 연소를 촉진하여 </a:t>
            </a:r>
            <a:r>
              <a:rPr lang="ko-KR" altLang="en-US" sz="1100" dirty="0" err="1">
                <a:latin typeface="HY울릉도M" pitchFamily="18" charset="-127"/>
                <a:ea typeface="HY울릉도M" pitchFamily="18" charset="-127"/>
              </a:rPr>
              <a:t>슬림한</a:t>
            </a: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 바디라인 연출</a:t>
            </a:r>
            <a:endParaRPr lang="en-US" altLang="ko-KR" sz="1100" dirty="0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752" y="1460060"/>
            <a:ext cx="4051073" cy="4509620"/>
          </a:xfrm>
          <a:prstGeom prst="rect">
            <a:avLst/>
          </a:prstGeom>
        </p:spPr>
      </p:pic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2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2-2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腹部贴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22824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960713"/>
              </p:ext>
            </p:extLst>
          </p:nvPr>
        </p:nvGraphicFramePr>
        <p:xfrm>
          <a:off x="4522824" y="1471613"/>
          <a:ext cx="6038850" cy="24651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9077"/>
                <a:gridCol w="4939773"/>
              </a:tblGrid>
              <a:tr h="64008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dirty="0" smtClean="0"/>
                        <a:t>·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含有助于分解脂肪的法国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公司产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ADIPOLESS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42671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0" dirty="0" smtClean="0">
                          <a:latin typeface="+mj-lt"/>
                        </a:rPr>
                        <a:t>·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咖啡因、月桂酰脯氨酸、绿茶萃取物、藜麦提取物、香兰基丁基醚</a:t>
                      </a:r>
                      <a:endParaRPr lang="ko-KR" altLang="en-US" sz="11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64008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有助于打造纤细身体曲线。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一时缓解橘皮现象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274318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120 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18" marB="45718" anchor="ctr"/>
                </a:tc>
              </a:tr>
            </a:tbl>
          </a:graphicData>
        </a:graphic>
      </p:graphicFrame>
      <p:grpSp>
        <p:nvGrpSpPr>
          <p:cNvPr id="13" name="그룹 21"/>
          <p:cNvGrpSpPr>
            <a:grpSpLocks/>
          </p:cNvGrpSpPr>
          <p:nvPr/>
        </p:nvGrpSpPr>
        <p:grpSpPr bwMode="auto">
          <a:xfrm>
            <a:off x="4635288" y="4056238"/>
            <a:ext cx="3503810" cy="3003955"/>
            <a:chOff x="575096" y="4950362"/>
            <a:chExt cx="3962656" cy="4154501"/>
          </a:xfrm>
        </p:grpSpPr>
        <p:grpSp>
          <p:nvGrpSpPr>
            <p:cNvPr id="14" name="그룹 24"/>
            <p:cNvGrpSpPr>
              <a:grpSpLocks/>
            </p:cNvGrpSpPr>
            <p:nvPr/>
          </p:nvGrpSpPr>
          <p:grpSpPr bwMode="auto">
            <a:xfrm>
              <a:off x="575096" y="4950362"/>
              <a:ext cx="1192534" cy="361809"/>
              <a:chOff x="729223" y="3897680"/>
              <a:chExt cx="1192534" cy="361809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29223" y="3974334"/>
                <a:ext cx="216024" cy="216024"/>
              </a:xfrm>
              <a:prstGeom prst="triangle">
                <a:avLst/>
              </a:prstGeom>
              <a:gradFill flip="none" rotWithShape="1">
                <a:gsLst>
                  <a:gs pos="0">
                    <a:schemeClr val="tx2">
                      <a:lumMod val="75000"/>
                      <a:tint val="66000"/>
                      <a:satMod val="160000"/>
                    </a:schemeClr>
                  </a:gs>
                  <a:gs pos="50000">
                    <a:schemeClr val="tx2">
                      <a:lumMod val="75000"/>
                      <a:tint val="44500"/>
                      <a:satMod val="160000"/>
                    </a:schemeClr>
                  </a:gs>
                  <a:gs pos="100000">
                    <a:schemeClr val="tx2">
                      <a:lumMod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400"/>
              </a:p>
            </p:txBody>
          </p:sp>
          <p:sp>
            <p:nvSpPr>
              <p:cNvPr id="17" name="TextBox 26"/>
              <p:cNvSpPr txBox="1">
                <a:spLocks noChangeArrowheads="1"/>
              </p:cNvSpPr>
              <p:nvPr/>
            </p:nvSpPr>
            <p:spPr bwMode="auto">
              <a:xfrm>
                <a:off x="1089262" y="3897680"/>
                <a:ext cx="832495" cy="3618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zh-CN" altLang="en-US" sz="1100" b="1" dirty="0" smtClean="0">
                    <a:latin typeface="HY태백B" pitchFamily="18" charset="-127"/>
                    <a:ea typeface="HY태백B" pitchFamily="18" charset="-127"/>
                  </a:rPr>
                  <a:t>临床试验</a:t>
                </a:r>
                <a:endParaRPr lang="ko-KR" altLang="en-US" sz="1100" b="1" dirty="0">
                  <a:latin typeface="HY태백B" pitchFamily="18" charset="-127"/>
                  <a:ea typeface="HY태백B" pitchFamily="18" charset="-127"/>
                </a:endParaRPr>
              </a:p>
            </p:txBody>
          </p:sp>
        </p:grpSp>
        <p:sp>
          <p:nvSpPr>
            <p:cNvPr id="15" name="TextBox 27"/>
            <p:cNvSpPr txBox="1">
              <a:spLocks noChangeArrowheads="1"/>
            </p:cNvSpPr>
            <p:nvPr/>
          </p:nvSpPr>
          <p:spPr bwMode="auto">
            <a:xfrm>
              <a:off x="683108" y="5465485"/>
              <a:ext cx="3854644" cy="3639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对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20~60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岁的 女性试验</a:t>
              </a: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使用前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3.00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，使用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4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周后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2.71 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有减小效果</a:t>
              </a:r>
              <a:endParaRPr lang="en-US" altLang="zh-CN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zh-CN" altLang="en-US" sz="1100" dirty="0">
                  <a:latin typeface="HY울릉도M" pitchFamily="18" charset="-127"/>
                  <a:ea typeface="HY울릉도M" pitchFamily="18" charset="-127"/>
                </a:rPr>
                <a:t>分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析了大腿的脂肪层，使用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4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周后减少了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2.81%</a:t>
              </a: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</p:txBody>
        </p:sp>
      </p:grpSp>
      <p:pic>
        <p:nvPicPr>
          <p:cNvPr id="18" name="Picture 21"/>
          <p:cNvPicPr>
            <a:picLocks noChangeAspect="1" noChangeArrowheads="1"/>
          </p:cNvPicPr>
          <p:nvPr/>
        </p:nvPicPr>
        <p:blipFill>
          <a:blip r:embed="rId3" cstate="print"/>
          <a:srcRect l="55469" t="20277" r="30937" b="50000"/>
          <a:stretch>
            <a:fillRect/>
          </a:stretch>
        </p:blipFill>
        <p:spPr bwMode="auto">
          <a:xfrm>
            <a:off x="7608924" y="4527550"/>
            <a:ext cx="2952750" cy="183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20"/>
          <p:cNvPicPr>
            <a:picLocks noChangeAspect="1" noChangeArrowheads="1"/>
          </p:cNvPicPr>
          <p:nvPr/>
        </p:nvPicPr>
        <p:blipFill>
          <a:blip r:embed="rId4" cstate="print"/>
          <a:srcRect l="56560" t="31721" r="30556" b="38982"/>
          <a:stretch>
            <a:fillRect/>
          </a:stretch>
        </p:blipFill>
        <p:spPr bwMode="auto">
          <a:xfrm>
            <a:off x="4547899" y="4655425"/>
            <a:ext cx="3044825" cy="194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108" y="1471613"/>
            <a:ext cx="4314662" cy="446925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2-3.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胸部贴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799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297241"/>
              </p:ext>
            </p:extLst>
          </p:nvPr>
        </p:nvGraphicFramePr>
        <p:xfrm>
          <a:off x="4379913" y="1471613"/>
          <a:ext cx="5967412" cy="2478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075"/>
                <a:gridCol w="4881337"/>
              </a:tblGrid>
              <a:tr h="1123176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公司的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VOLUFORM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VOLUFILINE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24K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黄金成分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10ppm</a:t>
                      </a:r>
                    </a:p>
                  </a:txBody>
                  <a:tcPr marL="91460" marR="91460" marT="45727" marB="45727" anchor="ctr"/>
                </a:tc>
              </a:tr>
              <a:tr h="39823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1" kern="120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    </a:t>
                      </a:r>
                      <a:r>
                        <a:rPr lang="zh-CN" altLang="en-US" sz="11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棕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榈醯异亮氨酸、知母根提取物 </a:t>
                      </a:r>
                      <a:endParaRPr lang="ko-KR" altLang="en-US" sz="1100" dirty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27" marB="45727" anchor="ctr"/>
                </a:tc>
              </a:tr>
              <a:tr h="58227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smtClean="0"/>
                        <a:t>·</a:t>
                      </a:r>
                      <a:r>
                        <a:rPr lang="zh-CN" altLang="en-US" sz="12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有助于打造魅力胸部曲线</a:t>
                      </a:r>
                      <a:endParaRPr lang="en-US" altLang="ko-KR" sz="120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27" marB="45727" anchor="ctr"/>
                </a:tc>
              </a:tr>
              <a:tr h="34935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120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27" marB="45727" anchor="ctr"/>
                </a:tc>
              </a:tr>
            </a:tbl>
          </a:graphicData>
        </a:graphic>
      </p:graphicFrame>
      <p:grpSp>
        <p:nvGrpSpPr>
          <p:cNvPr id="6" name="그룹 22"/>
          <p:cNvGrpSpPr>
            <a:grpSpLocks/>
          </p:cNvGrpSpPr>
          <p:nvPr/>
        </p:nvGrpSpPr>
        <p:grpSpPr bwMode="auto">
          <a:xfrm>
            <a:off x="4505775" y="5571318"/>
            <a:ext cx="3625066" cy="1841872"/>
            <a:chOff x="445926" y="3380365"/>
            <a:chExt cx="3112566" cy="1677839"/>
          </a:xfrm>
        </p:grpSpPr>
        <p:pic>
          <p:nvPicPr>
            <p:cNvPr id="7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45926" y="3380365"/>
              <a:ext cx="3112566" cy="14747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26"/>
            <p:cNvSpPr txBox="1">
              <a:spLocks noChangeArrowheads="1"/>
            </p:cNvSpPr>
            <p:nvPr/>
          </p:nvSpPr>
          <p:spPr bwMode="auto">
            <a:xfrm>
              <a:off x="887499" y="4827372"/>
              <a:ext cx="603050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900" b="1">
                  <a:latin typeface="HY태백B" pitchFamily="18" charset="-127"/>
                  <a:ea typeface="HY태백B" pitchFamily="18" charset="-127"/>
                </a:rPr>
                <a:t>BEFORE</a:t>
              </a:r>
              <a:endParaRPr lang="ko-KR" altLang="en-US" sz="900" b="1">
                <a:latin typeface="HY태백B" pitchFamily="18" charset="-127"/>
                <a:ea typeface="HY태백B" pitchFamily="18" charset="-127"/>
              </a:endParaRPr>
            </a:p>
          </p:txBody>
        </p:sp>
        <p:sp>
          <p:nvSpPr>
            <p:cNvPr id="9" name="TextBox 26"/>
            <p:cNvSpPr txBox="1">
              <a:spLocks noChangeArrowheads="1"/>
            </p:cNvSpPr>
            <p:nvPr/>
          </p:nvSpPr>
          <p:spPr bwMode="auto">
            <a:xfrm>
              <a:off x="2606166" y="4827372"/>
              <a:ext cx="518091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900" b="1">
                  <a:latin typeface="HY태백B" pitchFamily="18" charset="-127"/>
                  <a:ea typeface="HY태백B" pitchFamily="18" charset="-127"/>
                </a:rPr>
                <a:t>AFTER</a:t>
              </a:r>
              <a:endParaRPr lang="ko-KR" altLang="en-US" sz="900" b="1">
                <a:latin typeface="HY태백B" pitchFamily="18" charset="-127"/>
                <a:ea typeface="HY태백B" pitchFamily="18" charset="-127"/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>
              <a:off x="806435" y="4276214"/>
              <a:ext cx="297039" cy="180171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/>
            <p:cNvCxnSpPr/>
            <p:nvPr/>
          </p:nvCxnSpPr>
          <p:spPr>
            <a:xfrm>
              <a:off x="2356371" y="4276214"/>
              <a:ext cx="298309" cy="180171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직사각형 30"/>
          <p:cNvSpPr>
            <a:spLocks noChangeArrowheads="1"/>
          </p:cNvSpPr>
          <p:nvPr/>
        </p:nvSpPr>
        <p:spPr bwMode="auto">
          <a:xfrm>
            <a:off x="6978650" y="4495800"/>
            <a:ext cx="3595688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Tx/>
              <a:buChar char="-"/>
            </a:pP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 제품을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6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개월간 사용한다면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, A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컵 사이즈의 가슴을</a:t>
            </a:r>
            <a:endParaRPr lang="en-US" altLang="ko-KR" sz="1100">
              <a:latin typeface="HY울릉도M" pitchFamily="18" charset="-127"/>
              <a:ea typeface="HY울릉도M" pitchFamily="18" charset="-127"/>
            </a:endParaRPr>
          </a:p>
          <a:p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  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가진 여성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(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약 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300cc)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은 각각 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81CC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의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볼륨 증가를</a:t>
            </a:r>
            <a:endParaRPr lang="en-US" altLang="ko-KR" sz="1100">
              <a:latin typeface="HY울릉도M" pitchFamily="18" charset="-127"/>
              <a:ea typeface="HY울릉도M" pitchFamily="18" charset="-127"/>
            </a:endParaRPr>
          </a:p>
          <a:p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  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경험 할 수 있다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.</a:t>
            </a:r>
          </a:p>
        </p:txBody>
      </p:sp>
      <p:pic>
        <p:nvPicPr>
          <p:cNvPr id="13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05775" y="4062682"/>
            <a:ext cx="2085106" cy="1446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9"/>
          <p:cNvPicPr>
            <a:picLocks noChangeAspect="1" noChangeArrowheads="1"/>
          </p:cNvPicPr>
          <p:nvPr/>
        </p:nvPicPr>
        <p:blipFill>
          <a:blip r:embed="rId5" cstate="print"/>
          <a:srcRect t="18063"/>
          <a:stretch>
            <a:fillRect/>
          </a:stretch>
        </p:blipFill>
        <p:spPr bwMode="auto">
          <a:xfrm>
            <a:off x="6910113" y="3976957"/>
            <a:ext cx="3595688" cy="1068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9051" y="1476375"/>
            <a:ext cx="4266579" cy="4464496"/>
          </a:xfrm>
          <a:prstGeom prst="rect">
            <a:avLst/>
          </a:prstGeom>
        </p:spPr>
      </p:pic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2-4. </a:t>
            </a:r>
            <a:r>
              <a:rPr lang="zh-CN" altLang="en-US" dirty="0" smtClean="0"/>
              <a:t>退休服 贴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2656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471891"/>
              </p:ext>
            </p:extLst>
          </p:nvPr>
        </p:nvGraphicFramePr>
        <p:xfrm>
          <a:off x="4265613" y="1471613"/>
          <a:ext cx="5689599" cy="4397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5513"/>
                <a:gridCol w="4654086"/>
              </a:tblGrid>
              <a:tr h="150163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特点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含促进脂肪分解的</a:t>
                      </a:r>
                      <a:r>
                        <a:rPr lang="en-US" altLang="ko-KR" sz="1400" b="0" dirty="0" err="1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与抑制脂肪形成的</a:t>
                      </a:r>
                      <a:r>
                        <a:rPr lang="en-US" altLang="ko-KR" sz="1400" b="0" dirty="0" err="1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Adipoless</a:t>
                      </a: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，有助于打造富有弹性的身体曲线。</a:t>
                      </a:r>
                      <a:endParaRPr lang="ko-KR" altLang="en-US" sz="1400" b="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13954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zh-CN" altLang="en-US" sz="1400" b="1" dirty="0" smtClean="0"/>
                        <a:t>主要成分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有助于打造富有弹性的臀部曲线。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822433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效果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0" marR="0" indent="0" algn="just" defTabSz="957657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·</a:t>
                      </a:r>
                      <a:r>
                        <a:rPr lang="zh-CN" altLang="en-US" sz="14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棕榈醯异亮氨酸、知母根提取物、水解胶原</a:t>
                      </a:r>
                      <a:endParaRPr lang="ko-KR" altLang="en-US" sz="14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67777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使用时间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   240 </a:t>
                      </a:r>
                      <a:r>
                        <a:rPr lang="zh-CN" altLang="en-US" sz="1400" dirty="0" smtClean="0"/>
                        <a:t>分钟</a:t>
                      </a:r>
                      <a:endParaRPr lang="ko-KR" altLang="en-US" sz="1400" dirty="0"/>
                    </a:p>
                  </a:txBody>
                  <a:tcPr marL="91460" marR="91460" marT="45718" marB="45718" anchor="ctr"/>
                </a:tc>
              </a:tr>
            </a:tbl>
          </a:graphicData>
        </a:graphic>
      </p:graphicFrame>
      <p:pic>
        <p:nvPicPr>
          <p:cNvPr id="1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81897" y="4572719"/>
            <a:ext cx="1989137" cy="129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5</a:t>
            </a:fld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2196455"/>
            <a:ext cx="4171034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2-5.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黄金水凝胶面膜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53063" y="1016000"/>
            <a:ext cx="2028825" cy="307975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</a:rPr>
              <a:t>네트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</a:rPr>
              <a:t>매쉬</a:t>
            </a:r>
            <a:r>
              <a:rPr lang="ko-KR" alt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6142"/>
              </p:ext>
            </p:extLst>
          </p:nvPr>
        </p:nvGraphicFramePr>
        <p:xfrm>
          <a:off x="5453063" y="1346200"/>
          <a:ext cx="4679950" cy="40734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1756"/>
                <a:gridCol w="3828194"/>
              </a:tblGrid>
              <a:tr h="792688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dirty="0" smtClean="0"/>
                        <a:t>· 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Net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mesh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获得韩国食品医药品安全处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(KFDA)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的美白及抗皱功能性认证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24K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黄金成分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10ppm</a:t>
                      </a: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含有海洋胶原蛋白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100,000ppm</a:t>
                      </a:r>
                    </a:p>
                  </a:txBody>
                  <a:tcPr marL="91429" marR="91429" marT="45732" marB="45732" anchor="ctr"/>
                </a:tc>
              </a:tr>
              <a:tr h="718223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0" marR="0" indent="0" algn="just" defTabSz="10430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含有海洋胶原蛋白</a:t>
                      </a:r>
                      <a:r>
                        <a:rPr lang="en-US" altLang="ko-KR" sz="11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100,000ppm</a:t>
                      </a:r>
                    </a:p>
                    <a:p>
                      <a:pPr algn="just" latinLnBrk="1"/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腺苷、烟酰胺、玻尿酸</a:t>
                      </a:r>
                      <a:endParaRPr lang="ko-KR" altLang="en-US" sz="1100" dirty="0">
                        <a:latin typeface="Microsoft YaHei" panose="020B0503020204020204" pitchFamily="34" charset="-122"/>
                      </a:endParaRPr>
                    </a:p>
                  </a:txBody>
                  <a:tcPr marL="91429" marR="91429" marT="45732" marB="45732" anchor="ctr"/>
                </a:tc>
              </a:tr>
              <a:tr h="137196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dirty="0" smtClean="0"/>
                        <a:t>·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水凝胶的有效成分持续供应营养，令肌肤净白剔透、富有弹性。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所含腺苷及烟酰胺成分，有助于缓解皱纹及肌肤美白。</a:t>
                      </a:r>
                      <a:endParaRPr lang="ko-KR" altLang="en-US" sz="1200" dirty="0">
                        <a:latin typeface="Microsoft YaHei" panose="020B0503020204020204" pitchFamily="34" charset="-122"/>
                      </a:endParaRPr>
                    </a:p>
                  </a:txBody>
                  <a:tcPr marL="91429" marR="91429" marT="45732" marB="45732" anchor="ctr"/>
                </a:tc>
              </a:tr>
              <a:tr h="55247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30 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29" marR="91429" marT="45732" marB="45732" anchor="ctr"/>
                </a:tc>
              </a:tr>
            </a:tbl>
          </a:graphicData>
        </a:graphic>
      </p:graphicFrame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4051300" y="6978650"/>
            <a:ext cx="2495550" cy="401638"/>
          </a:xfrm>
        </p:spPr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6</a:t>
            </a:fld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3164" y="1423177"/>
            <a:ext cx="4989510" cy="257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4602" y="4209259"/>
            <a:ext cx="4217330" cy="2239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34132" y="6960016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62324" y="6960016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17688" y="4500563"/>
            <a:ext cx="7440612" cy="474662"/>
          </a:xfrm>
          <a:prstGeom prst="rect">
            <a:avLst/>
          </a:prstGeom>
          <a:noFill/>
          <a:ln>
            <a:noFill/>
          </a:ln>
        </p:spPr>
        <p:txBody>
          <a:bodyPr wrap="none" lIns="104306" tIns="52153" rIns="104306" bIns="52153"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 </a:t>
            </a:r>
            <a:r>
              <a:rPr kumimoji="0" lang="en-US" altLang="ko-KR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“ </a:t>
            </a:r>
            <a:r>
              <a:rPr kumimoji="0" lang="ko-KR" altLang="en-US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품질 경쟁력 우위 확보를 통한 고객 만족 실현 </a:t>
            </a:r>
            <a:r>
              <a:rPr kumimoji="0" lang="en-US" altLang="ko-KR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!! “</a:t>
            </a:r>
            <a:endParaRPr kumimoji="0" lang="ko-KR" altLang="en-US" sz="2400" cap="all" dirty="0">
              <a:ln w="9000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90516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18708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46900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897892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219450" y="3270250"/>
            <a:ext cx="7473950" cy="7921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defRPr/>
            </a:pPr>
            <a:r>
              <a:rPr lang="ko-KR" altLang="en-US" sz="2400" b="1" dirty="0">
                <a:solidFill>
                  <a:schemeClr val="bg1"/>
                </a:solidFill>
              </a:rPr>
              <a:t>  감사합니다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rgbClr val="FF9933">
                <a:alpha val="68000"/>
              </a:srgbClr>
            </a:gs>
            <a:gs pos="100000">
              <a:srgbClr val="600000">
                <a:alpha val="40000"/>
              </a:srgbClr>
            </a:gs>
          </a:gsLst>
          <a:lin ang="0" scaled="1"/>
        </a:gra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4225891</TotalTime>
  <Words>492</Words>
  <Application>Microsoft Office PowerPoint</Application>
  <PresentationFormat>自定义</PresentationFormat>
  <Paragraphs>118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굴림</vt:lpstr>
      <vt:lpstr>HY견고딕</vt:lpstr>
      <vt:lpstr>HY울릉도M</vt:lpstr>
      <vt:lpstr>HY태백B</vt:lpstr>
      <vt:lpstr>맑은 고딕</vt:lpstr>
      <vt:lpstr>宋体</vt:lpstr>
      <vt:lpstr>Microsoft YaHei</vt:lpstr>
      <vt:lpstr>Arial</vt:lpstr>
      <vt:lpstr>Franklin Gothic Demi</vt:lpstr>
      <vt:lpstr>Office 테마</vt:lpstr>
      <vt:lpstr>PowerPoint 演示文稿</vt:lpstr>
      <vt:lpstr>2-1. COTTA迷人局部贴</vt:lpstr>
      <vt:lpstr>2-2COTTA腹部贴</vt:lpstr>
      <vt:lpstr>2-3. COTTA胸部贴</vt:lpstr>
      <vt:lpstr>2-4. 退休服 贴</vt:lpstr>
      <vt:lpstr>2-5. COTTA黄金水凝胶面膜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Administrator</dc:creator>
  <cp:lastModifiedBy>harkwon koo</cp:lastModifiedBy>
  <cp:revision>2045</cp:revision>
  <cp:lastPrinted>2015-03-16T04:48:01Z</cp:lastPrinted>
  <dcterms:created xsi:type="dcterms:W3CDTF">2008-04-17T07:27:07Z</dcterms:created>
  <dcterms:modified xsi:type="dcterms:W3CDTF">2017-06-22T08:08:32Z</dcterms:modified>
</cp:coreProperties>
</file>